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9"/>
  </p:notesMasterIdLst>
  <p:sldIdLst>
    <p:sldId id="292" r:id="rId2"/>
    <p:sldId id="294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04" r:id="rId17"/>
    <p:sldId id="320" r:id="rId1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24B85F-1D53-479B-8557-E755D69E21E5}" v="23" dt="2024-04-03T11:42:58.825"/>
    <p1510:client id="{DF9EA154-5116-476D-8EB8-B39978C56247}" v="110" dt="2024-04-03T02:19:15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738" autoAdjust="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03/04/2024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79" r:id="rId7"/>
    <p:sldLayoutId id="2147483680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D80B7F-0A13-39FC-9E40-49F2B73E1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ctr"/>
            <a:r>
              <a:rPr lang="en-GB" dirty="0" err="1"/>
              <a:t>Endlichkeit</a:t>
            </a:r>
            <a:endParaRPr lang="en-GB" dirty="0"/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 err="1"/>
              <a:t>Eindeutigkeit</a:t>
            </a:r>
            <a:endParaRPr lang="en-GB" dirty="0"/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 err="1"/>
              <a:t>Ausführbarkeit</a:t>
            </a:r>
            <a:endParaRPr lang="en-GB" dirty="0"/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 err="1"/>
              <a:t>Allgemeingültigkeit</a:t>
            </a:r>
            <a:endParaRPr lang="en-GB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0DDE-26F7-09D8-BF6B-E4E6F79DD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800" dirty="0" err="1"/>
              <a:t>Eigenschaften</a:t>
            </a:r>
            <a:r>
              <a:rPr lang="en-GB" sz="4800" dirty="0"/>
              <a:t> eines </a:t>
            </a:r>
            <a:r>
              <a:rPr lang="en-GB" sz="4800" dirty="0" err="1"/>
              <a:t>Algorithmus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1795780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7C7A02-CF19-2B7A-AFEA-685B6068D3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Entscheide</a:t>
            </a:r>
            <a:r>
              <a:rPr lang="en-GB" dirty="0"/>
              <a:t> für die folgenden </a:t>
            </a:r>
            <a:r>
              <a:rPr lang="en-GB" dirty="0" err="1"/>
              <a:t>Probleme</a:t>
            </a:r>
            <a:r>
              <a:rPr lang="en-GB" dirty="0"/>
              <a:t>, </a:t>
            </a:r>
            <a:r>
              <a:rPr lang="en-GB" dirty="0" err="1"/>
              <a:t>ob</a:t>
            </a:r>
            <a:r>
              <a:rPr lang="en-GB" dirty="0"/>
              <a:t> für </a:t>
            </a:r>
            <a:r>
              <a:rPr lang="en-GB" dirty="0" err="1"/>
              <a:t>deren</a:t>
            </a:r>
            <a:r>
              <a:rPr lang="en-GB" dirty="0"/>
              <a:t> </a:t>
            </a:r>
            <a:r>
              <a:rPr lang="en-GB" dirty="0" err="1"/>
              <a:t>Lösung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Algorithmus</a:t>
            </a:r>
            <a:r>
              <a:rPr lang="en-GB" dirty="0"/>
              <a:t> </a:t>
            </a:r>
            <a:r>
              <a:rPr lang="en-GB" dirty="0" err="1"/>
              <a:t>angegeben</a:t>
            </a:r>
            <a:r>
              <a:rPr lang="en-GB" dirty="0"/>
              <a:t> werden kann. </a:t>
            </a:r>
            <a:r>
              <a:rPr lang="en-GB" dirty="0" err="1"/>
              <a:t>Berücksichtige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die </a:t>
            </a:r>
            <a:r>
              <a:rPr lang="en-GB" dirty="0" err="1"/>
              <a:t>genannten</a:t>
            </a:r>
            <a:r>
              <a:rPr lang="en-GB" dirty="0"/>
              <a:t> </a:t>
            </a:r>
            <a:r>
              <a:rPr lang="en-GB" dirty="0" err="1"/>
              <a:t>Eigenschaften</a:t>
            </a:r>
            <a:r>
              <a:rPr lang="en-GB" dirty="0"/>
              <a:t> von </a:t>
            </a:r>
            <a:r>
              <a:rPr lang="en-GB" dirty="0" err="1"/>
              <a:t>Algorithmen</a:t>
            </a:r>
            <a:r>
              <a:rPr lang="en-GB" dirty="0"/>
              <a:t>.</a:t>
            </a:r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Prüfen, ob eine Zahl durch 2 teilbar ist.</a:t>
            </a:r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Lösen einer quadratischen Gleichung der Form ax² + bx + c = 0</a:t>
            </a:r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Auflisten aller geraden natürlichen Zahlen.</a:t>
            </a:r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Schreiben von 15 Punkten in der nächsten Informatik-Klausur.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dirty="0"/>
              <a:t>Schreiben eines Liebesbriefs.</a:t>
            </a:r>
            <a:endParaRPr lang="de-DE" b="0" i="0" u="none" strike="noStrike" baseline="0" dirty="0"/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Wechseln eines Autoreifens.</a:t>
            </a:r>
          </a:p>
          <a:p>
            <a:pPr marL="457200" indent="-457200" algn="l">
              <a:buAutoNum type="arabicPeriod"/>
            </a:pPr>
            <a:r>
              <a:rPr lang="de-DE" b="0" i="0" u="none" strike="noStrike" baseline="0" dirty="0"/>
              <a:t>Konstruieren eines Kreises durch drei Punkte, </a:t>
            </a:r>
          </a:p>
          <a:p>
            <a:pPr algn="l"/>
            <a:r>
              <a:rPr lang="de-DE" dirty="0"/>
              <a:t>       </a:t>
            </a:r>
            <a:r>
              <a:rPr lang="de-DE" b="0" i="0" u="none" strike="noStrike" baseline="0" dirty="0"/>
              <a:t>die nicht auf einer Geraden liegen.</a:t>
            </a:r>
            <a:endParaRPr lang="en-DE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A9FE9-6B73-980A-2A10-64C4EFCA3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392278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F5AEA38-F4DE-FB4B-7168-A73C424A23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Beispiel</a:t>
            </a:r>
            <a:r>
              <a:rPr lang="en-GB" dirty="0"/>
              <a:t>:</a:t>
            </a:r>
          </a:p>
          <a:p>
            <a:r>
              <a:rPr lang="en-GB" dirty="0" err="1">
                <a:solidFill>
                  <a:srgbClr val="FFC000"/>
                </a:solidFill>
              </a:rPr>
              <a:t>Euklidischer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Algorithmus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4343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28F1CB-C79B-A37E-4D50-7AFC225345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09E39-E650-689E-83AB-211CBE2509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Euklidischer</a:t>
            </a:r>
            <a:r>
              <a:rPr lang="en-GB" dirty="0"/>
              <a:t> </a:t>
            </a:r>
            <a:r>
              <a:rPr lang="en-GB" dirty="0" err="1"/>
              <a:t>Algorithmus</a:t>
            </a:r>
            <a:endParaRPr lang="en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43A0E1-4C8A-B984-3995-E5A9C5A14349}"/>
              </a:ext>
            </a:extLst>
          </p:cNvPr>
          <p:cNvSpPr/>
          <p:nvPr/>
        </p:nvSpPr>
        <p:spPr>
          <a:xfrm>
            <a:off x="2459396" y="1977656"/>
            <a:ext cx="6181057" cy="439124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Bei </a:t>
            </a:r>
            <a:r>
              <a:rPr lang="en-GB" sz="2000" dirty="0" err="1">
                <a:solidFill>
                  <a:schemeClr val="bg1"/>
                </a:solidFill>
              </a:rPr>
              <a:t>gleichen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Zahlen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ist</a:t>
            </a:r>
            <a:r>
              <a:rPr lang="en-GB" sz="2000" dirty="0">
                <a:solidFill>
                  <a:schemeClr val="bg1"/>
                </a:solidFill>
              </a:rPr>
              <a:t> a der </a:t>
            </a:r>
            <a:r>
              <a:rPr lang="en-GB" sz="2000" dirty="0" err="1">
                <a:solidFill>
                  <a:schemeClr val="bg1"/>
                </a:solidFill>
              </a:rPr>
              <a:t>ggT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Teile die </a:t>
            </a:r>
            <a:r>
              <a:rPr lang="en-GB" sz="2000" dirty="0" err="1">
                <a:solidFill>
                  <a:schemeClr val="bg1"/>
                </a:solidFill>
              </a:rPr>
              <a:t>größere</a:t>
            </a:r>
            <a:r>
              <a:rPr lang="en-GB" sz="2000" dirty="0">
                <a:solidFill>
                  <a:schemeClr val="bg1"/>
                </a:solidFill>
              </a:rPr>
              <a:t> durch die </a:t>
            </a:r>
            <a:r>
              <a:rPr lang="en-GB" sz="2000" dirty="0" err="1">
                <a:solidFill>
                  <a:schemeClr val="bg1"/>
                </a:solidFill>
              </a:rPr>
              <a:t>kleinere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Zahl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Geht die Division auf, </a:t>
            </a:r>
            <a:r>
              <a:rPr lang="en-GB" sz="2000" dirty="0" err="1">
                <a:solidFill>
                  <a:schemeClr val="bg1"/>
                </a:solidFill>
              </a:rPr>
              <a:t>ist</a:t>
            </a:r>
            <a:r>
              <a:rPr lang="en-GB" sz="2000" dirty="0">
                <a:solidFill>
                  <a:schemeClr val="bg1"/>
                </a:solidFill>
              </a:rPr>
              <a:t> der Divisor der </a:t>
            </a:r>
            <a:r>
              <a:rPr lang="en-GB" sz="2000" dirty="0" err="1">
                <a:solidFill>
                  <a:schemeClr val="bg1"/>
                </a:solidFill>
              </a:rPr>
              <a:t>ggT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Geht die Division </a:t>
            </a:r>
            <a:r>
              <a:rPr lang="en-GB" sz="2000" dirty="0" err="1">
                <a:solidFill>
                  <a:schemeClr val="bg1"/>
                </a:solidFill>
              </a:rPr>
              <a:t>nicht</a:t>
            </a:r>
            <a:r>
              <a:rPr lang="en-GB" sz="2000" dirty="0">
                <a:solidFill>
                  <a:schemeClr val="bg1"/>
                </a:solidFill>
              </a:rPr>
              <a:t> auf, bleibt </a:t>
            </a:r>
            <a:r>
              <a:rPr lang="en-GB" sz="2000" dirty="0" err="1">
                <a:solidFill>
                  <a:schemeClr val="bg1"/>
                </a:solidFill>
              </a:rPr>
              <a:t>ein</a:t>
            </a:r>
            <a:r>
              <a:rPr lang="en-GB" sz="2000" dirty="0">
                <a:solidFill>
                  <a:schemeClr val="bg1"/>
                </a:solidFill>
              </a:rPr>
              <a:t> Rest. Dieser </a:t>
            </a:r>
            <a:r>
              <a:rPr lang="en-GB" sz="2000" dirty="0" err="1">
                <a:solidFill>
                  <a:schemeClr val="bg1"/>
                </a:solidFill>
              </a:rPr>
              <a:t>ist</a:t>
            </a:r>
            <a:r>
              <a:rPr lang="en-GB" sz="2000" dirty="0">
                <a:solidFill>
                  <a:schemeClr val="bg1"/>
                </a:solidFill>
              </a:rPr>
              <a:t> der </a:t>
            </a:r>
            <a:r>
              <a:rPr lang="en-GB" sz="2000" dirty="0" err="1">
                <a:solidFill>
                  <a:schemeClr val="bg1"/>
                </a:solidFill>
              </a:rPr>
              <a:t>neue</a:t>
            </a:r>
            <a:r>
              <a:rPr lang="en-GB" sz="2000" dirty="0">
                <a:solidFill>
                  <a:schemeClr val="bg1"/>
                </a:solidFill>
              </a:rPr>
              <a:t> Divisor, der </a:t>
            </a:r>
            <a:r>
              <a:rPr lang="en-GB" sz="2000" dirty="0" err="1">
                <a:solidFill>
                  <a:schemeClr val="bg1"/>
                </a:solidFill>
              </a:rPr>
              <a:t>alte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wird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zum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Dividenden</a:t>
            </a:r>
            <a:r>
              <a:rPr lang="en-GB" sz="2000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Setze</a:t>
            </a:r>
            <a:r>
              <a:rPr lang="en-GB" sz="2000" dirty="0">
                <a:solidFill>
                  <a:schemeClr val="bg1"/>
                </a:solidFill>
              </a:rPr>
              <a:t> das </a:t>
            </a:r>
            <a:r>
              <a:rPr lang="en-GB" sz="2000" dirty="0" err="1">
                <a:solidFill>
                  <a:schemeClr val="bg1"/>
                </a:solidFill>
              </a:rPr>
              <a:t>Verfahren</a:t>
            </a:r>
            <a:r>
              <a:rPr lang="en-GB" sz="2000" dirty="0">
                <a:solidFill>
                  <a:schemeClr val="bg1"/>
                </a:solidFill>
              </a:rPr>
              <a:t> fort, bis der Rest 1 (</a:t>
            </a:r>
            <a:r>
              <a:rPr lang="en-GB" sz="2000" dirty="0" err="1">
                <a:solidFill>
                  <a:schemeClr val="bg1"/>
                </a:solidFill>
              </a:rPr>
              <a:t>teilerfremd</a:t>
            </a:r>
            <a:r>
              <a:rPr lang="en-GB" sz="2000" dirty="0">
                <a:solidFill>
                  <a:schemeClr val="bg1"/>
                </a:solidFill>
              </a:rPr>
              <a:t>) </a:t>
            </a:r>
            <a:r>
              <a:rPr lang="en-GB" sz="2000" dirty="0" err="1">
                <a:solidFill>
                  <a:schemeClr val="bg1"/>
                </a:solidFill>
              </a:rPr>
              <a:t>oder</a:t>
            </a:r>
            <a:r>
              <a:rPr lang="en-GB" sz="2000" dirty="0">
                <a:solidFill>
                  <a:schemeClr val="bg1"/>
                </a:solidFill>
              </a:rPr>
              <a:t> 0 </a:t>
            </a:r>
            <a:r>
              <a:rPr lang="en-GB" sz="2000" dirty="0" err="1">
                <a:solidFill>
                  <a:schemeClr val="bg1"/>
                </a:solidFill>
              </a:rPr>
              <a:t>ist</a:t>
            </a:r>
            <a:r>
              <a:rPr lang="en-GB" sz="2000" dirty="0">
                <a:solidFill>
                  <a:schemeClr val="bg1"/>
                </a:solidFill>
              </a:rPr>
              <a:t>.</a:t>
            </a:r>
            <a:endParaRPr lang="en-DE" sz="2000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274438-E506-EBB4-A00D-46A6B5CA78E0}"/>
              </a:ext>
            </a:extLst>
          </p:cNvPr>
          <p:cNvCxnSpPr/>
          <p:nvPr/>
        </p:nvCxnSpPr>
        <p:spPr>
          <a:xfrm>
            <a:off x="975782" y="4007358"/>
            <a:ext cx="132588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51B487E-7DF5-6945-69AA-A4D8C8AD30A6}"/>
              </a:ext>
            </a:extLst>
          </p:cNvPr>
          <p:cNvCxnSpPr/>
          <p:nvPr/>
        </p:nvCxnSpPr>
        <p:spPr>
          <a:xfrm>
            <a:off x="8656956" y="4409694"/>
            <a:ext cx="132588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2096558-2280-E331-659D-9E6F5D1FEF48}"/>
              </a:ext>
            </a:extLst>
          </p:cNvPr>
          <p:cNvSpPr txBox="1"/>
          <p:nvPr/>
        </p:nvSpPr>
        <p:spPr>
          <a:xfrm>
            <a:off x="537442" y="3767381"/>
            <a:ext cx="280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a</a:t>
            </a:r>
            <a:endParaRPr lang="en-DE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A115B9-88AB-DD67-F643-1ABB3E95B55B}"/>
              </a:ext>
            </a:extLst>
          </p:cNvPr>
          <p:cNvSpPr txBox="1"/>
          <p:nvPr/>
        </p:nvSpPr>
        <p:spPr>
          <a:xfrm>
            <a:off x="10171050" y="4178861"/>
            <a:ext cx="1516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chemeClr val="bg1"/>
                </a:solidFill>
              </a:rPr>
              <a:t>ggT</a:t>
            </a:r>
            <a:r>
              <a:rPr lang="en-GB" sz="2400" dirty="0">
                <a:solidFill>
                  <a:schemeClr val="bg1"/>
                </a:solidFill>
              </a:rPr>
              <a:t>(</a:t>
            </a:r>
            <a:r>
              <a:rPr lang="en-GB" sz="2400" dirty="0" err="1">
                <a:solidFill>
                  <a:schemeClr val="bg1"/>
                </a:solidFill>
              </a:rPr>
              <a:t>a,b</a:t>
            </a:r>
            <a:r>
              <a:rPr lang="en-GB" sz="2400" dirty="0">
                <a:solidFill>
                  <a:schemeClr val="bg1"/>
                </a:solidFill>
              </a:rPr>
              <a:t>)</a:t>
            </a:r>
            <a:endParaRPr lang="en-DE" sz="2400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8F665A6-48E3-D985-24B3-0C94CAC69348}"/>
              </a:ext>
            </a:extLst>
          </p:cNvPr>
          <p:cNvCxnSpPr/>
          <p:nvPr/>
        </p:nvCxnSpPr>
        <p:spPr>
          <a:xfrm>
            <a:off x="981878" y="4836414"/>
            <a:ext cx="132588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A807C8-1845-6547-853D-BE643150F203}"/>
              </a:ext>
            </a:extLst>
          </p:cNvPr>
          <p:cNvSpPr txBox="1"/>
          <p:nvPr/>
        </p:nvSpPr>
        <p:spPr>
          <a:xfrm>
            <a:off x="543538" y="4596437"/>
            <a:ext cx="280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b</a:t>
            </a:r>
            <a:endParaRPr lang="en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69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28F1CB-C79B-A37E-4D50-7AFC225345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09E39-E650-689E-83AB-211CBE2509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Euklidischer</a:t>
            </a:r>
            <a:r>
              <a:rPr lang="en-GB" dirty="0"/>
              <a:t> </a:t>
            </a:r>
            <a:r>
              <a:rPr lang="en-GB" dirty="0" err="1"/>
              <a:t>Algorithmus</a:t>
            </a:r>
            <a:endParaRPr lang="en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43A0E1-4C8A-B984-3995-E5A9C5A14349}"/>
              </a:ext>
            </a:extLst>
          </p:cNvPr>
          <p:cNvSpPr/>
          <p:nvPr/>
        </p:nvSpPr>
        <p:spPr>
          <a:xfrm>
            <a:off x="2946921" y="1643362"/>
            <a:ext cx="6129236" cy="250112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Bei </a:t>
            </a:r>
            <a:r>
              <a:rPr lang="en-GB" sz="1400" dirty="0" err="1">
                <a:solidFill>
                  <a:schemeClr val="bg1"/>
                </a:solidFill>
              </a:rPr>
              <a:t>gleichen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Zahlen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ist</a:t>
            </a:r>
            <a:r>
              <a:rPr lang="en-GB" sz="1400" dirty="0">
                <a:solidFill>
                  <a:schemeClr val="bg1"/>
                </a:solidFill>
              </a:rPr>
              <a:t> a der </a:t>
            </a:r>
            <a:r>
              <a:rPr lang="en-GB" sz="1400" dirty="0" err="1">
                <a:solidFill>
                  <a:schemeClr val="bg1"/>
                </a:solidFill>
              </a:rPr>
              <a:t>ggT</a:t>
            </a:r>
            <a:endParaRPr lang="en-GB" sz="14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Teile die </a:t>
            </a:r>
            <a:r>
              <a:rPr lang="en-GB" sz="1400" dirty="0" err="1">
                <a:solidFill>
                  <a:schemeClr val="bg1"/>
                </a:solidFill>
              </a:rPr>
              <a:t>größere</a:t>
            </a:r>
            <a:r>
              <a:rPr lang="en-GB" sz="1400" dirty="0">
                <a:solidFill>
                  <a:schemeClr val="bg1"/>
                </a:solidFill>
              </a:rPr>
              <a:t> durch die </a:t>
            </a:r>
            <a:r>
              <a:rPr lang="en-GB" sz="1400" dirty="0" err="1">
                <a:solidFill>
                  <a:schemeClr val="bg1"/>
                </a:solidFill>
              </a:rPr>
              <a:t>kleinere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Zahl</a:t>
            </a:r>
            <a:endParaRPr lang="en-GB" sz="14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Geht die Division auf, </a:t>
            </a:r>
            <a:r>
              <a:rPr lang="en-GB" sz="1400" dirty="0" err="1">
                <a:solidFill>
                  <a:schemeClr val="bg1"/>
                </a:solidFill>
              </a:rPr>
              <a:t>ist</a:t>
            </a:r>
            <a:r>
              <a:rPr lang="en-GB" sz="1400" dirty="0">
                <a:solidFill>
                  <a:schemeClr val="bg1"/>
                </a:solidFill>
              </a:rPr>
              <a:t> der Divisor der </a:t>
            </a:r>
            <a:r>
              <a:rPr lang="en-GB" sz="1400" dirty="0" err="1">
                <a:solidFill>
                  <a:schemeClr val="bg1"/>
                </a:solidFill>
              </a:rPr>
              <a:t>ggT</a:t>
            </a:r>
            <a:endParaRPr lang="en-GB" sz="14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Geht die Division </a:t>
            </a:r>
            <a:r>
              <a:rPr lang="en-GB" sz="1400" dirty="0" err="1">
                <a:solidFill>
                  <a:schemeClr val="bg1"/>
                </a:solidFill>
              </a:rPr>
              <a:t>nicht</a:t>
            </a:r>
            <a:r>
              <a:rPr lang="en-GB" sz="1400" dirty="0">
                <a:solidFill>
                  <a:schemeClr val="bg1"/>
                </a:solidFill>
              </a:rPr>
              <a:t> auf, bleibt </a:t>
            </a:r>
            <a:r>
              <a:rPr lang="en-GB" sz="1400" dirty="0" err="1">
                <a:solidFill>
                  <a:schemeClr val="bg1"/>
                </a:solidFill>
              </a:rPr>
              <a:t>ein</a:t>
            </a:r>
            <a:r>
              <a:rPr lang="en-GB" sz="1400" dirty="0">
                <a:solidFill>
                  <a:schemeClr val="bg1"/>
                </a:solidFill>
              </a:rPr>
              <a:t> Rest. Dieser </a:t>
            </a:r>
            <a:r>
              <a:rPr lang="en-GB" sz="1400" dirty="0" err="1">
                <a:solidFill>
                  <a:schemeClr val="bg1"/>
                </a:solidFill>
              </a:rPr>
              <a:t>ist</a:t>
            </a:r>
            <a:r>
              <a:rPr lang="en-GB" sz="1400" dirty="0">
                <a:solidFill>
                  <a:schemeClr val="bg1"/>
                </a:solidFill>
              </a:rPr>
              <a:t> der </a:t>
            </a:r>
            <a:r>
              <a:rPr lang="en-GB" sz="1400" dirty="0" err="1">
                <a:solidFill>
                  <a:schemeClr val="bg1"/>
                </a:solidFill>
              </a:rPr>
              <a:t>neue</a:t>
            </a:r>
            <a:r>
              <a:rPr lang="en-GB" sz="1400" dirty="0">
                <a:solidFill>
                  <a:schemeClr val="bg1"/>
                </a:solidFill>
              </a:rPr>
              <a:t> Divisor, der </a:t>
            </a:r>
            <a:r>
              <a:rPr lang="en-GB" sz="1400" dirty="0" err="1">
                <a:solidFill>
                  <a:schemeClr val="bg1"/>
                </a:solidFill>
              </a:rPr>
              <a:t>alte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wird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zum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Dividenden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bg1"/>
                </a:solidFill>
              </a:rPr>
              <a:t>Setze</a:t>
            </a:r>
            <a:r>
              <a:rPr lang="en-GB" sz="1400" dirty="0">
                <a:solidFill>
                  <a:schemeClr val="bg1"/>
                </a:solidFill>
              </a:rPr>
              <a:t> das </a:t>
            </a:r>
            <a:r>
              <a:rPr lang="en-GB" sz="1400" dirty="0" err="1">
                <a:solidFill>
                  <a:schemeClr val="bg1"/>
                </a:solidFill>
              </a:rPr>
              <a:t>Verfahren</a:t>
            </a:r>
            <a:r>
              <a:rPr lang="en-GB" sz="1400" dirty="0">
                <a:solidFill>
                  <a:schemeClr val="bg1"/>
                </a:solidFill>
              </a:rPr>
              <a:t> fort, bis der Rest 1 (</a:t>
            </a:r>
            <a:r>
              <a:rPr lang="en-GB" sz="1400" dirty="0" err="1">
                <a:solidFill>
                  <a:schemeClr val="bg1"/>
                </a:solidFill>
              </a:rPr>
              <a:t>teilerfremd</a:t>
            </a:r>
            <a:r>
              <a:rPr lang="en-GB" sz="1400" dirty="0">
                <a:solidFill>
                  <a:schemeClr val="bg1"/>
                </a:solidFill>
              </a:rPr>
              <a:t>) </a:t>
            </a:r>
            <a:r>
              <a:rPr lang="en-GB" sz="1400" dirty="0" err="1">
                <a:solidFill>
                  <a:schemeClr val="bg1"/>
                </a:solidFill>
              </a:rPr>
              <a:t>oder</a:t>
            </a:r>
            <a:r>
              <a:rPr lang="en-GB" sz="1400" dirty="0">
                <a:solidFill>
                  <a:schemeClr val="bg1"/>
                </a:solidFill>
              </a:rPr>
              <a:t> 0 </a:t>
            </a:r>
            <a:r>
              <a:rPr lang="en-GB" sz="1400" dirty="0" err="1">
                <a:solidFill>
                  <a:schemeClr val="bg1"/>
                </a:solidFill>
              </a:rPr>
              <a:t>ist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  <a:endParaRPr lang="en-DE" sz="1400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274438-E506-EBB4-A00D-46A6B5CA78E0}"/>
              </a:ext>
            </a:extLst>
          </p:cNvPr>
          <p:cNvCxnSpPr>
            <a:cxnSpLocks/>
          </p:cNvCxnSpPr>
          <p:nvPr/>
        </p:nvCxnSpPr>
        <p:spPr>
          <a:xfrm>
            <a:off x="2456121" y="2567177"/>
            <a:ext cx="488805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AE6366B-136F-93BA-DBD4-A8611A2B17BB}"/>
              </a:ext>
            </a:extLst>
          </p:cNvPr>
          <p:cNvSpPr/>
          <p:nvPr/>
        </p:nvSpPr>
        <p:spPr>
          <a:xfrm>
            <a:off x="9811318" y="2763773"/>
            <a:ext cx="679704" cy="411480"/>
          </a:xfrm>
          <a:prstGeom prst="round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C4FD193-7BB6-91F7-92C5-D28C3072D9E6}"/>
              </a:ext>
            </a:extLst>
          </p:cNvPr>
          <p:cNvSpPr/>
          <p:nvPr/>
        </p:nvSpPr>
        <p:spPr>
          <a:xfrm>
            <a:off x="1581833" y="3184188"/>
            <a:ext cx="679704" cy="411480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835B77C-2ECB-126E-6771-A86725FC1B5A}"/>
              </a:ext>
            </a:extLst>
          </p:cNvPr>
          <p:cNvSpPr/>
          <p:nvPr/>
        </p:nvSpPr>
        <p:spPr>
          <a:xfrm>
            <a:off x="1594445" y="2346119"/>
            <a:ext cx="679704" cy="411480"/>
          </a:xfrm>
          <a:prstGeom prst="roundRect">
            <a:avLst/>
          </a:prstGeom>
          <a:solidFill>
            <a:srgbClr val="FFC000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E7920DB-09C2-5C68-3600-312ECD0352FD}"/>
              </a:ext>
            </a:extLst>
          </p:cNvPr>
          <p:cNvSpPr/>
          <p:nvPr/>
        </p:nvSpPr>
        <p:spPr>
          <a:xfrm>
            <a:off x="4956181" y="4561816"/>
            <a:ext cx="495300" cy="393241"/>
          </a:xfrm>
          <a:prstGeom prst="roundRect">
            <a:avLst/>
          </a:prstGeom>
          <a:solidFill>
            <a:srgbClr val="FFC000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1C304503-8B3B-E91B-8EBF-55D28D181303}"/>
              </a:ext>
            </a:extLst>
          </p:cNvPr>
          <p:cNvSpPr/>
          <p:nvPr/>
        </p:nvSpPr>
        <p:spPr>
          <a:xfrm>
            <a:off x="6906717" y="5690236"/>
            <a:ext cx="495300" cy="393241"/>
          </a:xfrm>
          <a:prstGeom prst="round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292B9A6-A7BE-84DF-F5A6-FA111B7DC9E7}"/>
              </a:ext>
            </a:extLst>
          </p:cNvPr>
          <p:cNvSpPr/>
          <p:nvPr/>
        </p:nvSpPr>
        <p:spPr>
          <a:xfrm>
            <a:off x="6906717" y="5335873"/>
            <a:ext cx="495300" cy="393241"/>
          </a:xfrm>
          <a:prstGeom prst="round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6693069-D4C8-EB4E-80B7-94656593955F}"/>
              </a:ext>
            </a:extLst>
          </p:cNvPr>
          <p:cNvSpPr/>
          <p:nvPr/>
        </p:nvSpPr>
        <p:spPr>
          <a:xfrm>
            <a:off x="6906717" y="4967669"/>
            <a:ext cx="495300" cy="393241"/>
          </a:xfrm>
          <a:prstGeom prst="round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81D2005-7599-C155-0AA6-2E8586AB16DB}"/>
              </a:ext>
            </a:extLst>
          </p:cNvPr>
          <p:cNvSpPr/>
          <p:nvPr/>
        </p:nvSpPr>
        <p:spPr>
          <a:xfrm>
            <a:off x="6841999" y="4562998"/>
            <a:ext cx="495300" cy="393241"/>
          </a:xfrm>
          <a:prstGeom prst="round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A38DF5F-D14C-39DD-4C2D-8A801813185E}"/>
              </a:ext>
            </a:extLst>
          </p:cNvPr>
          <p:cNvSpPr/>
          <p:nvPr/>
        </p:nvSpPr>
        <p:spPr>
          <a:xfrm>
            <a:off x="5623560" y="4551568"/>
            <a:ext cx="495300" cy="393241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93C43B-B70A-7EDF-E6A6-6FCC2144CEF3}"/>
              </a:ext>
            </a:extLst>
          </p:cNvPr>
          <p:cNvSpPr txBox="1"/>
          <p:nvPr/>
        </p:nvSpPr>
        <p:spPr>
          <a:xfrm>
            <a:off x="1620258" y="2336345"/>
            <a:ext cx="710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544</a:t>
            </a:r>
            <a:endParaRPr lang="en-DE" sz="24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C1253F-9611-2E66-CEB3-5B04AF498164}"/>
              </a:ext>
            </a:extLst>
          </p:cNvPr>
          <p:cNvSpPr txBox="1"/>
          <p:nvPr/>
        </p:nvSpPr>
        <p:spPr>
          <a:xfrm>
            <a:off x="9905237" y="2738681"/>
            <a:ext cx="1325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17</a:t>
            </a:r>
            <a:endParaRPr lang="en-DE" sz="24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8D84F3-44FD-8443-4937-576F6BA08EA9}"/>
              </a:ext>
            </a:extLst>
          </p:cNvPr>
          <p:cNvSpPr txBox="1"/>
          <p:nvPr/>
        </p:nvSpPr>
        <p:spPr>
          <a:xfrm>
            <a:off x="1620258" y="3159095"/>
            <a:ext cx="71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391</a:t>
            </a:r>
            <a:endParaRPr lang="en-DE" sz="24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4C76BB-86E4-3A46-86A5-D520F3B65565}"/>
              </a:ext>
            </a:extLst>
          </p:cNvPr>
          <p:cNvSpPr txBox="1"/>
          <p:nvPr/>
        </p:nvSpPr>
        <p:spPr>
          <a:xfrm>
            <a:off x="4883824" y="4551568"/>
            <a:ext cx="3307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544 : 391 = 1 R 153</a:t>
            </a:r>
          </a:p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391 : 153 = 2 R   85</a:t>
            </a:r>
          </a:p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153 :   85 = 1 R   68</a:t>
            </a:r>
          </a:p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  85 :   68 = 1 R   17</a:t>
            </a:r>
          </a:p>
          <a:p>
            <a:r>
              <a:rPr lang="en-GB" sz="2400" dirty="0">
                <a:solidFill>
                  <a:prstClr val="white"/>
                </a:solidFill>
                <a:latin typeface="Calibri" panose="020F0502020204030204"/>
              </a:rPr>
              <a:t>  68 :   17 = 4 R     0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43F4A6E-8772-290C-CAD4-CC867EB11EF0}"/>
              </a:ext>
            </a:extLst>
          </p:cNvPr>
          <p:cNvCxnSpPr>
            <a:cxnSpLocks/>
          </p:cNvCxnSpPr>
          <p:nvPr/>
        </p:nvCxnSpPr>
        <p:spPr>
          <a:xfrm>
            <a:off x="2456120" y="3376937"/>
            <a:ext cx="488805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FBC0515-77B2-DC74-AB08-2705631BAB05}"/>
              </a:ext>
            </a:extLst>
          </p:cNvPr>
          <p:cNvCxnSpPr>
            <a:cxnSpLocks/>
          </p:cNvCxnSpPr>
          <p:nvPr/>
        </p:nvCxnSpPr>
        <p:spPr>
          <a:xfrm>
            <a:off x="9076157" y="2968841"/>
            <a:ext cx="488805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1332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1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11111E-6 L -0.05417 0.0574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287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48148E-6 L -0.09909 0.0574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1" y="287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09 0.05741 L -0.15417 0.1060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2431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-0.09909 0.0574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1" y="287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09 0.05741 L -0.15417 0.1060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243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96296E-6 L -0.09909 0.0574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1" y="287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09 0.05741 L -0.15417 0.1060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243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33333E-6 L -0.09909 0.05741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1" y="287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7" grpId="0"/>
      <p:bldP spid="38" grpId="0"/>
      <p:bldP spid="39" grpId="0"/>
      <p:bldP spid="40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2F951-EC9A-0BBF-5741-DDB4F184ED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Bestimme</a:t>
            </a:r>
            <a:r>
              <a:rPr lang="en-GB" dirty="0"/>
              <a:t> </a:t>
            </a:r>
            <a:r>
              <a:rPr lang="en-GB" dirty="0" err="1"/>
              <a:t>mithilfe</a:t>
            </a:r>
            <a:r>
              <a:rPr lang="en-GB" dirty="0"/>
              <a:t> des </a:t>
            </a:r>
            <a:r>
              <a:rPr lang="en-GB" b="1" dirty="0" err="1"/>
              <a:t>Euklidischen</a:t>
            </a:r>
            <a:r>
              <a:rPr lang="en-GB" b="1" dirty="0"/>
              <a:t> </a:t>
            </a:r>
            <a:r>
              <a:rPr lang="en-GB" b="1" dirty="0" err="1"/>
              <a:t>Algorithmus</a:t>
            </a:r>
            <a:r>
              <a:rPr lang="en-GB" b="1" dirty="0"/>
              <a:t> </a:t>
            </a:r>
            <a:r>
              <a:rPr lang="en-GB" dirty="0"/>
              <a:t>den </a:t>
            </a:r>
            <a:r>
              <a:rPr lang="en-GB" dirty="0" err="1"/>
              <a:t>ggT</a:t>
            </a:r>
            <a:r>
              <a:rPr lang="en-GB" dirty="0"/>
              <a:t> von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420 und 1001.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11 und 11.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3 und 22.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err="1"/>
              <a:t>Fällt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auf, </a:t>
            </a:r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/>
              <a:t>Beispiele</a:t>
            </a:r>
            <a:r>
              <a:rPr lang="en-GB" dirty="0"/>
              <a:t> ich </a:t>
            </a:r>
            <a:r>
              <a:rPr lang="en-GB" dirty="0" err="1"/>
              <a:t>bewusst</a:t>
            </a:r>
            <a:r>
              <a:rPr lang="en-GB" dirty="0"/>
              <a:t> </a:t>
            </a:r>
            <a:r>
              <a:rPr lang="en-GB" dirty="0" err="1"/>
              <a:t>gewählt</a:t>
            </a:r>
            <a:r>
              <a:rPr lang="en-GB" dirty="0"/>
              <a:t> </a:t>
            </a:r>
            <a:r>
              <a:rPr lang="en-GB" dirty="0" err="1"/>
              <a:t>habe</a:t>
            </a:r>
            <a:r>
              <a:rPr lang="en-GB" dirty="0"/>
              <a:t>, um den </a:t>
            </a:r>
            <a:r>
              <a:rPr lang="en-GB" dirty="0" err="1"/>
              <a:t>Algorithmus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testen</a:t>
            </a:r>
            <a:r>
              <a:rPr lang="en-GB" dirty="0"/>
              <a:t>?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F87AC-97AE-CD7B-DCA0-3BB69361FD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0645919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Algorithmus</a:t>
            </a:r>
            <a:endParaRPr lang="en-GB" sz="8000" dirty="0"/>
          </a:p>
          <a:p>
            <a:r>
              <a:rPr lang="en-GB" sz="6600" dirty="0" err="1"/>
              <a:t>Euklidischer</a:t>
            </a:r>
            <a:r>
              <a:rPr lang="en-GB" sz="6600" dirty="0"/>
              <a:t> </a:t>
            </a:r>
            <a:r>
              <a:rPr lang="en-GB" sz="6600" dirty="0" err="1"/>
              <a:t>Algorithmus</a:t>
            </a:r>
            <a:endParaRPr lang="en-DE" sz="66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Führe</a:t>
            </a:r>
            <a:r>
              <a:rPr lang="en-GB" dirty="0"/>
              <a:t> das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EuklidischerAlgorithmus.py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und teste es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allen</a:t>
            </a:r>
            <a:r>
              <a:rPr lang="en-GB" dirty="0"/>
              <a:t> </a:t>
            </a:r>
            <a:r>
              <a:rPr lang="en-GB" dirty="0" err="1"/>
              <a:t>relevanten</a:t>
            </a:r>
            <a:r>
              <a:rPr lang="en-GB" dirty="0"/>
              <a:t> </a:t>
            </a:r>
            <a:r>
              <a:rPr lang="en-GB" dirty="0" err="1"/>
              <a:t>Testfällen</a:t>
            </a:r>
            <a:r>
              <a:rPr lang="en-GB" dirty="0"/>
              <a:t>.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C77379-A9C8-0E90-0090-DF61A8E748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03" t="12093" r="6322" b="12249"/>
          <a:stretch/>
        </p:blipFill>
        <p:spPr>
          <a:xfrm>
            <a:off x="1520456" y="2638367"/>
            <a:ext cx="7697972" cy="396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Algorithmus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FBDB11-7D28-DA4D-7A17-C5EEC4D2E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l"/>
            <a:r>
              <a:rPr lang="de-DE" sz="2400" b="0" i="0" u="none" strike="noStrike" baseline="0" dirty="0"/>
              <a:t>Ein </a:t>
            </a:r>
            <a:r>
              <a:rPr lang="de-DE" sz="2400" b="1" i="0" u="none" strike="noStrike" baseline="0" dirty="0">
                <a:solidFill>
                  <a:srgbClr val="FFC000"/>
                </a:solidFill>
              </a:rPr>
              <a:t>Algorithmus</a:t>
            </a:r>
            <a:r>
              <a:rPr lang="de-DE" sz="2400" b="1" i="0" u="none" strike="noStrike" baseline="0" dirty="0"/>
              <a:t> </a:t>
            </a:r>
            <a:r>
              <a:rPr lang="de-DE" sz="2400" b="0" i="0" u="none" strike="noStrike" baseline="0" dirty="0"/>
              <a:t>ist eine eindeutige Handlungsvorschrift zur Lösung eines Problems oder einer Klasse von Problemen. </a:t>
            </a:r>
          </a:p>
          <a:p>
            <a:pPr algn="l"/>
            <a:r>
              <a:rPr lang="de-DE" sz="2400" b="0" i="0" u="none" strike="noStrike" baseline="0" dirty="0"/>
              <a:t>Algorithmen bestehen aus endlich vielen, wohldefinierten Einzelschritten.</a:t>
            </a:r>
          </a:p>
          <a:p>
            <a:pPr algn="l"/>
            <a:r>
              <a:rPr lang="de-DE" sz="2400" b="0" i="0" u="none" strike="noStrike" baseline="0" dirty="0"/>
              <a:t>Somit können sie zur Ausführung in einem Computerprogramm</a:t>
            </a:r>
          </a:p>
          <a:p>
            <a:pPr algn="l"/>
            <a:r>
              <a:rPr lang="de-DE" sz="2400" b="0" i="0" u="none" strike="noStrike" baseline="0" dirty="0"/>
              <a:t>implementiert, aber auch in menschlicher Sprache formuliert werden.</a:t>
            </a:r>
          </a:p>
          <a:p>
            <a:pPr algn="l"/>
            <a:r>
              <a:rPr lang="de-DE" sz="2400" b="0" i="0" u="none" strike="noStrike" baseline="0" dirty="0"/>
              <a:t>Bei der Problemlösung wird eine bestimmte Eingabe in eine bestimmte Ausgabe überführt.</a:t>
            </a:r>
            <a:endParaRPr lang="de-DE" sz="2400" dirty="0"/>
          </a:p>
          <a:p>
            <a:pPr algn="l"/>
            <a:r>
              <a:rPr lang="de-DE" sz="2400" dirty="0"/>
              <a:t>Beispiel: Kochrezept</a:t>
            </a:r>
            <a:endParaRPr lang="en-DE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3F97C-EDA7-A753-1CE6-844228FF1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Algorithmus</a:t>
            </a:r>
            <a:endParaRPr lang="en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D4C53F-3D55-2850-3EEA-04637114E15E}"/>
              </a:ext>
            </a:extLst>
          </p:cNvPr>
          <p:cNvSpPr/>
          <p:nvPr/>
        </p:nvSpPr>
        <p:spPr>
          <a:xfrm>
            <a:off x="6182553" y="5509132"/>
            <a:ext cx="3057144" cy="92787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err="1"/>
              <a:t>Algorithmus</a:t>
            </a:r>
            <a:endParaRPr lang="en-DE" sz="2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591F376-7613-9A27-2334-997E3388D544}"/>
              </a:ext>
            </a:extLst>
          </p:cNvPr>
          <p:cNvCxnSpPr>
            <a:cxnSpLocks/>
          </p:cNvCxnSpPr>
          <p:nvPr/>
        </p:nvCxnSpPr>
        <p:spPr>
          <a:xfrm flipV="1">
            <a:off x="5209957" y="5962133"/>
            <a:ext cx="787084" cy="1247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4B2D2C1-6577-8A13-52AA-C7280A80E827}"/>
              </a:ext>
            </a:extLst>
          </p:cNvPr>
          <p:cNvSpPr txBox="1"/>
          <p:nvPr/>
        </p:nvSpPr>
        <p:spPr>
          <a:xfrm>
            <a:off x="3964977" y="5700523"/>
            <a:ext cx="145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C000"/>
                </a:solidFill>
              </a:rPr>
              <a:t>Input</a:t>
            </a:r>
            <a:endParaRPr lang="en-DE" sz="2800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A02A2-2596-5C2A-8EFE-C1DC53CBF041}"/>
              </a:ext>
            </a:extLst>
          </p:cNvPr>
          <p:cNvSpPr txBox="1"/>
          <p:nvPr/>
        </p:nvSpPr>
        <p:spPr>
          <a:xfrm>
            <a:off x="10195493" y="5700523"/>
            <a:ext cx="1650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C000"/>
                </a:solidFill>
              </a:rPr>
              <a:t>Output</a:t>
            </a:r>
            <a:endParaRPr lang="en-DE" sz="2800" dirty="0">
              <a:solidFill>
                <a:srgbClr val="FFC0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339C3A6-557D-06F9-3592-F8B536B68A67}"/>
              </a:ext>
            </a:extLst>
          </p:cNvPr>
          <p:cNvCxnSpPr>
            <a:cxnSpLocks/>
          </p:cNvCxnSpPr>
          <p:nvPr/>
        </p:nvCxnSpPr>
        <p:spPr>
          <a:xfrm flipV="1">
            <a:off x="9371766" y="5949660"/>
            <a:ext cx="787084" cy="1247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675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EDD7BA-E2C1-D802-8CB0-A7049861C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Finde </a:t>
            </a:r>
            <a:r>
              <a:rPr lang="en-GB" u="sng" dirty="0" err="1"/>
              <a:t>zwei</a:t>
            </a:r>
            <a:r>
              <a:rPr lang="en-GB" dirty="0"/>
              <a:t> </a:t>
            </a:r>
            <a:r>
              <a:rPr lang="en-GB" dirty="0" err="1"/>
              <a:t>Beispiele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deinem </a:t>
            </a:r>
            <a:r>
              <a:rPr lang="en-GB" dirty="0" err="1"/>
              <a:t>Alltag</a:t>
            </a:r>
            <a:r>
              <a:rPr lang="en-GB" dirty="0"/>
              <a:t> für </a:t>
            </a:r>
            <a:r>
              <a:rPr lang="en-GB" dirty="0" err="1"/>
              <a:t>Algorithmen</a:t>
            </a:r>
            <a:r>
              <a:rPr lang="en-GB" dirty="0"/>
              <a:t>, die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</a:t>
            </a:r>
            <a:r>
              <a:rPr lang="en-GB" dirty="0" err="1"/>
              <a:t>eindeutig</a:t>
            </a:r>
            <a:r>
              <a:rPr lang="en-GB" dirty="0"/>
              <a:t>, </a:t>
            </a:r>
            <a:r>
              <a:rPr lang="en-GB" dirty="0" err="1"/>
              <a:t>endlich</a:t>
            </a:r>
            <a:r>
              <a:rPr lang="en-GB" dirty="0"/>
              <a:t> und </a:t>
            </a:r>
            <a:r>
              <a:rPr lang="en-GB" dirty="0" err="1"/>
              <a:t>implementierbar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eindeutig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endlich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…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implementierbar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A244E-F104-B5A7-D4D4-86546787F9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252694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8ECD99-BE35-0446-F00F-9228B76F3F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Eigenschaften</a:t>
            </a:r>
            <a:r>
              <a:rPr lang="en-GB" dirty="0"/>
              <a:t> eines </a:t>
            </a:r>
            <a:r>
              <a:rPr lang="en-GB" dirty="0" err="1"/>
              <a:t>Algorithmus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065863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D80B7F-0A13-39FC-9E40-49F2B73E1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r"/>
            <a:r>
              <a:rPr lang="en-GB" b="1" dirty="0" err="1">
                <a:solidFill>
                  <a:srgbClr val="FFC000"/>
                </a:solidFill>
              </a:rPr>
              <a:t>Endlichkeit</a:t>
            </a:r>
            <a:endParaRPr lang="en-GB" dirty="0"/>
          </a:p>
          <a:p>
            <a:pPr algn="r"/>
            <a:r>
              <a:rPr lang="de-DE" sz="2400" b="0" i="0" u="none" strike="noStrike" baseline="0" dirty="0"/>
              <a:t>Ein Algorithmus besteht aus endlich vielen Anweisungen</a:t>
            </a:r>
          </a:p>
          <a:p>
            <a:pPr algn="r"/>
            <a:r>
              <a:rPr lang="de-DE" sz="2400" b="0" i="0" u="none" strike="noStrike" baseline="0" dirty="0"/>
              <a:t>(Verarbeitungsbefehlen bzw. Regeln) endlicher Länge.</a:t>
            </a:r>
            <a:endParaRPr lang="en-GB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0DDE-26F7-09D8-BF6B-E4E6F79DD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800" dirty="0" err="1"/>
              <a:t>Eigenschaften</a:t>
            </a:r>
            <a:r>
              <a:rPr lang="en-GB" sz="4800" dirty="0"/>
              <a:t> eines </a:t>
            </a:r>
            <a:r>
              <a:rPr lang="en-GB" sz="4800" dirty="0" err="1"/>
              <a:t>Algorithmus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1957193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D80B7F-0A13-39FC-9E40-49F2B73E1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r"/>
            <a:r>
              <a:rPr lang="en-GB" b="1" dirty="0" err="1"/>
              <a:t>Endlichkeit</a:t>
            </a:r>
            <a:endParaRPr lang="en-GB" b="1" dirty="0"/>
          </a:p>
          <a:p>
            <a:pPr algn="r"/>
            <a:r>
              <a:rPr lang="en-GB" b="1" dirty="0" err="1">
                <a:solidFill>
                  <a:srgbClr val="FFC000"/>
                </a:solidFill>
              </a:rPr>
              <a:t>Eindeutigkeit</a:t>
            </a:r>
            <a:endParaRPr lang="en-GB" dirty="0"/>
          </a:p>
          <a:p>
            <a:pPr algn="r"/>
            <a:r>
              <a:rPr lang="de-DE" sz="2400" b="1" i="0" u="none" strike="noStrike" baseline="0" dirty="0"/>
              <a:t>deterministisch</a:t>
            </a:r>
            <a:endParaRPr lang="de-DE" sz="2400" b="0" i="0" u="none" strike="noStrike" baseline="0" dirty="0"/>
          </a:p>
          <a:p>
            <a:pPr algn="r"/>
            <a:r>
              <a:rPr lang="de-DE" sz="2400" b="0" i="0" u="none" strike="noStrike" baseline="0" dirty="0"/>
              <a:t>Mit jeder Anweisung ist auch die nächstfolgende festgelegt.</a:t>
            </a:r>
          </a:p>
          <a:p>
            <a:pPr algn="r"/>
            <a:endParaRPr lang="de-DE" sz="2400" b="0" i="0" u="none" strike="noStrike" baseline="0" dirty="0"/>
          </a:p>
          <a:p>
            <a:pPr algn="r"/>
            <a:r>
              <a:rPr lang="de-DE" sz="2400" b="1" i="0" u="none" strike="noStrike" baseline="0" dirty="0"/>
              <a:t>determiniert</a:t>
            </a:r>
            <a:endParaRPr lang="de-DE" sz="2400" b="0" i="0" u="none" strike="noStrike" baseline="0" dirty="0"/>
          </a:p>
          <a:p>
            <a:pPr algn="r"/>
            <a:r>
              <a:rPr lang="de-DE" sz="2400" dirty="0"/>
              <a:t>G</a:t>
            </a:r>
            <a:r>
              <a:rPr lang="de-DE" sz="2400" b="0" i="0" u="none" strike="noStrike" baseline="0" dirty="0"/>
              <a:t>leiche Eingaben führen bei wiederholter Ausführung </a:t>
            </a:r>
          </a:p>
          <a:p>
            <a:pPr algn="r"/>
            <a:r>
              <a:rPr lang="de-DE" sz="2400" b="0" i="0" u="none" strike="noStrike" baseline="0" dirty="0"/>
              <a:t>zu den gleichen Ausgaben.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0DDE-26F7-09D8-BF6B-E4E6F79DD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800" dirty="0" err="1"/>
              <a:t>Eigenschaften</a:t>
            </a:r>
            <a:r>
              <a:rPr lang="en-GB" sz="4800" dirty="0"/>
              <a:t> eines </a:t>
            </a:r>
            <a:r>
              <a:rPr lang="en-GB" sz="4800" dirty="0" err="1"/>
              <a:t>Algorithmus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9357196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D80B7F-0A13-39FC-9E40-49F2B73E1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r"/>
            <a:r>
              <a:rPr lang="en-GB" b="1" dirty="0" err="1"/>
              <a:t>Endlichkeit</a:t>
            </a:r>
            <a:endParaRPr lang="en-GB" b="1" dirty="0"/>
          </a:p>
          <a:p>
            <a:pPr algn="r"/>
            <a:r>
              <a:rPr lang="en-GB" b="1" dirty="0" err="1"/>
              <a:t>Eindeutigkeit</a:t>
            </a:r>
            <a:endParaRPr lang="en-GB" b="1" dirty="0"/>
          </a:p>
          <a:p>
            <a:pPr algn="r"/>
            <a:r>
              <a:rPr lang="en-GB" b="1" dirty="0" err="1">
                <a:solidFill>
                  <a:srgbClr val="FFC000"/>
                </a:solidFill>
              </a:rPr>
              <a:t>Ausführbarkeit</a:t>
            </a:r>
            <a:endParaRPr lang="en-GB" dirty="0"/>
          </a:p>
          <a:p>
            <a:pPr algn="r"/>
            <a:r>
              <a:rPr lang="de-DE" sz="2400" b="0" i="0" u="none" strike="noStrike" baseline="0" dirty="0"/>
              <a:t>Jede einzelne Anweisung muss für den Ausführenden des</a:t>
            </a:r>
          </a:p>
          <a:p>
            <a:pPr algn="r"/>
            <a:r>
              <a:rPr lang="de-DE" sz="2400" b="0" i="0" u="none" strike="noStrike" baseline="0" dirty="0"/>
              <a:t>Algorithmus (den „Prozessor“) </a:t>
            </a:r>
            <a:r>
              <a:rPr lang="de-DE" sz="2400" b="1" i="0" u="none" strike="noStrike" baseline="0" dirty="0"/>
              <a:t>verständlich </a:t>
            </a:r>
            <a:r>
              <a:rPr lang="de-DE" sz="2400" b="0" i="0" u="none" strike="noStrike" baseline="0" dirty="0"/>
              <a:t>und </a:t>
            </a:r>
            <a:r>
              <a:rPr lang="de-DE" sz="2400" b="1" i="0" u="none" strike="noStrike" baseline="0" dirty="0"/>
              <a:t>ausführbar </a:t>
            </a:r>
            <a:r>
              <a:rPr lang="de-DE" sz="2400" b="0" i="0" u="none" strike="noStrike" baseline="0" dirty="0"/>
              <a:t>sein. </a:t>
            </a:r>
          </a:p>
          <a:p>
            <a:pPr algn="r"/>
            <a:r>
              <a:rPr lang="de-DE" sz="2400" b="0" i="0" u="none" strike="noStrike" baseline="0" dirty="0"/>
              <a:t>Ein Algorithmus ist also immer nur ein Algorithmus </a:t>
            </a:r>
          </a:p>
          <a:p>
            <a:pPr algn="r"/>
            <a:r>
              <a:rPr lang="de-DE" sz="2400" b="0" i="0" u="none" strike="noStrike" baseline="0" dirty="0"/>
              <a:t>bezüglich eines Prozessors.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0DDE-26F7-09D8-BF6B-E4E6F79DD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800" dirty="0" err="1"/>
              <a:t>Eigenschaften</a:t>
            </a:r>
            <a:r>
              <a:rPr lang="en-GB" sz="4800" dirty="0"/>
              <a:t> eines </a:t>
            </a:r>
            <a:r>
              <a:rPr lang="en-GB" sz="4800" dirty="0" err="1"/>
              <a:t>Algorithmus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1343032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D80B7F-0A13-39FC-9E40-49F2B73E1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r"/>
            <a:r>
              <a:rPr lang="en-GB" b="1" dirty="0" err="1"/>
              <a:t>Endlichkeit</a:t>
            </a:r>
            <a:endParaRPr lang="en-GB" b="1" dirty="0"/>
          </a:p>
          <a:p>
            <a:pPr algn="r"/>
            <a:r>
              <a:rPr lang="en-GB" b="1" dirty="0" err="1"/>
              <a:t>Eindeutigkeit</a:t>
            </a:r>
            <a:endParaRPr lang="en-GB" b="1" dirty="0"/>
          </a:p>
          <a:p>
            <a:pPr algn="r"/>
            <a:r>
              <a:rPr lang="en-GB" b="1" dirty="0" err="1"/>
              <a:t>Ausführbarkeit</a:t>
            </a:r>
            <a:endParaRPr lang="en-GB" b="1" dirty="0"/>
          </a:p>
          <a:p>
            <a:pPr algn="r"/>
            <a:r>
              <a:rPr lang="en-GB" b="1" dirty="0" err="1">
                <a:solidFill>
                  <a:srgbClr val="FFC000"/>
                </a:solidFill>
              </a:rPr>
              <a:t>Allgemeingültigkeit</a:t>
            </a:r>
            <a:endParaRPr lang="en-GB" dirty="0"/>
          </a:p>
          <a:p>
            <a:pPr algn="r"/>
            <a:r>
              <a:rPr lang="de-DE" sz="2400" b="0" i="0" u="none" strike="noStrike" baseline="0" dirty="0"/>
              <a:t>Ein Algorithmus muss auf </a:t>
            </a:r>
            <a:r>
              <a:rPr lang="de-DE" sz="2400" b="1" i="0" u="none" strike="noStrike" baseline="0" dirty="0"/>
              <a:t>alle Aufgaben gleichen Typs</a:t>
            </a:r>
          </a:p>
          <a:p>
            <a:pPr algn="r"/>
            <a:r>
              <a:rPr lang="de-DE" sz="2400" b="0" i="0" u="none" strike="noStrike" baseline="0" dirty="0"/>
              <a:t>(Aufgabenklasse) anwendbar sein und stets zum gesuchten</a:t>
            </a:r>
          </a:p>
          <a:p>
            <a:pPr algn="r"/>
            <a:r>
              <a:rPr lang="de-DE" sz="2400" b="0" i="0" u="none" strike="noStrike" baseline="0" dirty="0"/>
              <a:t>Resultat (Lösung) führen.</a:t>
            </a:r>
            <a:endParaRPr lang="en-GB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0DDE-26F7-09D8-BF6B-E4E6F79DD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800" dirty="0" err="1"/>
              <a:t>Eigenschaften</a:t>
            </a:r>
            <a:r>
              <a:rPr lang="en-GB" sz="4800" dirty="0"/>
              <a:t> eines </a:t>
            </a:r>
            <a:r>
              <a:rPr lang="en-GB" sz="4800" dirty="0" err="1"/>
              <a:t>Algorithmus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1762270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558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2024-04-03T13:40:11Z</dcterms:modified>
</cp:coreProperties>
</file>